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5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C3"/>
    <a:srgbClr val="3399FF"/>
    <a:srgbClr val="FF5C7B"/>
    <a:srgbClr val="F3F7FA"/>
    <a:srgbClr val="ECC57D"/>
    <a:srgbClr val="A6CDB6"/>
    <a:srgbClr val="F74523"/>
    <a:srgbClr val="8DC21F"/>
    <a:srgbClr val="2BA6E1"/>
    <a:srgbClr val="FF8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67" autoAdjust="0"/>
    <p:restoredTop sz="86418"/>
  </p:normalViewPr>
  <p:slideViewPr>
    <p:cSldViewPr snapToGrid="0">
      <p:cViewPr>
        <p:scale>
          <a:sx n="90" d="100"/>
          <a:sy n="90" d="100"/>
        </p:scale>
        <p:origin x="522" y="66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44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77" tIns="45788" rIns="91577" bIns="4578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577" tIns="45788" rIns="91577" bIns="4578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2019/10/3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8" rIns="91577" bIns="4578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77" tIns="45788" rIns="91577" bIns="4578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77" tIns="45788" rIns="91577" bIns="4578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6" cy="498692"/>
          </a:xfrm>
          <a:prstGeom prst="rect">
            <a:avLst/>
          </a:prstGeom>
        </p:spPr>
        <p:txBody>
          <a:bodyPr vert="horz" lIns="91577" tIns="45788" rIns="91577" bIns="4578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4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41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6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3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75" r:id="rId13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>
            <a:extLst>
              <a:ext uri="{FF2B5EF4-FFF2-40B4-BE49-F238E27FC236}">
                <a16:creationId xmlns:a16="http://schemas.microsoft.com/office/drawing/2014/main" id="{161FAC05-C4F6-8A44-B4F1-0171BEC1D7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3" b="4424"/>
          <a:stretch/>
        </p:blipFill>
        <p:spPr>
          <a:xfrm rot="5400000">
            <a:off x="-1292661" y="1263171"/>
            <a:ext cx="10677349" cy="8151004"/>
          </a:xfrm>
          <a:prstGeom prst="rect">
            <a:avLst/>
          </a:prstGeom>
        </p:spPr>
      </p:pic>
      <p:sp>
        <p:nvSpPr>
          <p:cNvPr id="54" name="正方形/長方形 53"/>
          <p:cNvSpPr/>
          <p:nvPr/>
        </p:nvSpPr>
        <p:spPr>
          <a:xfrm>
            <a:off x="-205192" y="6581677"/>
            <a:ext cx="8343234" cy="24832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-35096" y="8321551"/>
            <a:ext cx="7775573" cy="803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-192230" y="9077007"/>
            <a:ext cx="8343234" cy="183070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04607" y="2979820"/>
            <a:ext cx="6366931" cy="1506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b="1" dirty="0">
                <a:solidFill>
                  <a:srgbClr val="00B050"/>
                </a:solidFill>
                <a:effectLst>
                  <a:glow rad="1016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S PMincho" charset="-128"/>
              </a:rPr>
              <a:t>米沢市より委託を受け㈱井上自動車の介護予防教室後期を開催致します。生花による五感刺激で脳の活性化・声を出す身体ほぐし体操や今流行のフラ・交通安全教室の３本柱です。有意義な時間をご提供させて頂きます。どうぞお誘いあわせの上、ご参加下さいませ。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10363" y="9302016"/>
            <a:ext cx="4064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ja-JP" altLang="en-US" sz="2800" b="1" dirty="0">
                <a:solidFill>
                  <a:srgbClr val="002060"/>
                </a:solidFill>
                <a:latin typeface="+mj-ea"/>
                <a:ea typeface="+mj-ea"/>
              </a:rPr>
              <a:t>株</a:t>
            </a:r>
            <a:r>
              <a:rPr lang="en-US" altLang="ja-JP" sz="2800" b="1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  <a:r>
              <a:rPr lang="ja-JP" altLang="en-US" sz="2800" b="1" dirty="0">
                <a:solidFill>
                  <a:srgbClr val="002060"/>
                </a:solidFill>
                <a:latin typeface="+mj-ea"/>
                <a:ea typeface="+mj-ea"/>
              </a:rPr>
              <a:t>井上自動車</a:t>
            </a:r>
            <a:endParaRPr kumimoji="1" lang="ja-JP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354" y="1786090"/>
            <a:ext cx="5793089" cy="1200329"/>
          </a:xfrm>
          <a:prstGeom prst="rect">
            <a:avLst/>
          </a:prstGeom>
          <a:solidFill>
            <a:srgbClr val="FF9FC3">
              <a:alpha val="5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spc="300" dirty="0">
                <a:solidFill>
                  <a:srgbClr val="002060"/>
                </a:solidFill>
              </a:rPr>
              <a:t>㈱井上自動車の</a:t>
            </a:r>
            <a:endParaRPr lang="en-US" altLang="ja-JP" sz="3600" b="1" spc="300" dirty="0">
              <a:solidFill>
                <a:srgbClr val="002060"/>
              </a:solidFill>
            </a:endParaRPr>
          </a:p>
          <a:p>
            <a:pPr algn="ctr"/>
            <a:r>
              <a:rPr lang="ja-JP" altLang="en-US" sz="3600" b="1" spc="300" dirty="0">
                <a:solidFill>
                  <a:srgbClr val="002060"/>
                </a:solidFill>
              </a:rPr>
              <a:t>介護予防若返りプログラム</a:t>
            </a:r>
            <a:endParaRPr lang="en-US" altLang="ja-JP" sz="3600" b="1" spc="300" dirty="0">
              <a:solidFill>
                <a:srgbClr val="002060"/>
              </a:solidFill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975461" y="628569"/>
            <a:ext cx="6284166" cy="563398"/>
          </a:xfrm>
          <a:prstGeom prst="roundRect">
            <a:avLst>
              <a:gd name="adj" fmla="val 50000"/>
            </a:avLst>
          </a:prstGeom>
          <a:solidFill>
            <a:srgbClr val="FF9FC3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</a:rPr>
              <a:t>米　沢　市　介　護　予　防　普　及　啓　発　事　業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762000" y="4588429"/>
            <a:ext cx="6510045" cy="548105"/>
          </a:xfrm>
          <a:prstGeom prst="rect">
            <a:avLst/>
          </a:prstGeom>
          <a:solidFill>
            <a:srgbClr val="FF9F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61999" y="4718970"/>
            <a:ext cx="6497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　</a:t>
            </a:r>
            <a:r>
              <a:rPr lang="ja-JP" altLang="en-US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活動日　　　裏面に記載ございます</a:t>
            </a:r>
            <a:r>
              <a:rPr lang="ja-JP" altLang="en-US" sz="20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。  時間　</a:t>
            </a:r>
            <a:r>
              <a:rPr lang="en-US" altLang="ja-JP" sz="20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13:30</a:t>
            </a:r>
            <a:r>
              <a:rPr lang="ja-JP" altLang="en-US" sz="20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～</a:t>
            </a:r>
            <a:r>
              <a:rPr lang="en-US" altLang="ja-JP" sz="20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15:00</a:t>
            </a:r>
            <a:endParaRPr lang="ja-JP" altLang="en-US" sz="2000" b="1" dirty="0">
              <a:solidFill>
                <a:srgbClr val="C00000"/>
              </a:solidFill>
              <a:effectLst>
                <a:glow>
                  <a:schemeClr val="bg1"/>
                </a:glow>
              </a:effectLst>
              <a:latin typeface="MS PMincho" charset="-128"/>
              <a:ea typeface="MS PMincho" charset="-128"/>
              <a:cs typeface="MS PMincho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762000" y="5182535"/>
            <a:ext cx="6510045" cy="548105"/>
          </a:xfrm>
          <a:prstGeom prst="rect">
            <a:avLst/>
          </a:prstGeom>
          <a:solidFill>
            <a:srgbClr val="FF9F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8726" y="7078996"/>
            <a:ext cx="7193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0B05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お　申　込　み　方　法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64415" y="7566674"/>
            <a:ext cx="6216028" cy="773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b="1" dirty="0">
                <a:solidFill>
                  <a:srgbClr val="00B05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お電話、またはメールでお申し込みください。</a:t>
            </a:r>
            <a:endParaRPr lang="en-US" altLang="ja-JP" sz="1600" b="1" dirty="0">
              <a:solidFill>
                <a:srgbClr val="00B050"/>
              </a:solidFill>
              <a:effectLst>
                <a:glow>
                  <a:schemeClr val="bg1"/>
                </a:glow>
              </a:effectLst>
              <a:latin typeface="MS PMincho" charset="-128"/>
              <a:ea typeface="MS PMincho" charset="-128"/>
              <a:cs typeface="MS PMincho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b="1" dirty="0">
                <a:solidFill>
                  <a:srgbClr val="00B05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メールには「お名前」「ご年齢」「お電話番号」をご記載ください</a:t>
            </a:r>
            <a:r>
              <a:rPr lang="ja-JP" altLang="en-US" sz="1400" b="1" dirty="0">
                <a:solidFill>
                  <a:srgbClr val="00B05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。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2682452" y="7554587"/>
            <a:ext cx="1792365" cy="45719"/>
          </a:xfrm>
          <a:prstGeom prst="rect">
            <a:avLst/>
          </a:prstGeom>
          <a:solidFill>
            <a:srgbClr val="A6CD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A6CDB6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64415" y="8584635"/>
            <a:ext cx="819681" cy="245416"/>
          </a:xfrm>
          <a:prstGeom prst="roundRect">
            <a:avLst>
              <a:gd name="adj" fmla="val 50000"/>
            </a:avLst>
          </a:prstGeom>
          <a:solidFill>
            <a:srgbClr val="A6CD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>
                <a:solidFill>
                  <a:srgbClr val="C00000"/>
                </a:solidFill>
              </a:rPr>
              <a:t>TEL</a:t>
            </a:r>
            <a:endParaRPr kumimoji="1" lang="ja-JP" altLang="en-US" sz="1800" dirty="0">
              <a:solidFill>
                <a:srgbClr val="C00000"/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3883272" y="8567431"/>
            <a:ext cx="819681" cy="245416"/>
          </a:xfrm>
          <a:prstGeom prst="roundRect">
            <a:avLst>
              <a:gd name="adj" fmla="val 50000"/>
            </a:avLst>
          </a:prstGeom>
          <a:solidFill>
            <a:srgbClr val="A6CD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>
                <a:solidFill>
                  <a:srgbClr val="C00000"/>
                </a:solidFill>
              </a:rPr>
              <a:t>MAIL</a:t>
            </a:r>
            <a:endParaRPr kumimoji="1" lang="ja-JP" altLang="en-US" sz="1800" dirty="0">
              <a:solidFill>
                <a:srgbClr val="C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62000" y="5784311"/>
            <a:ext cx="6510045" cy="548105"/>
          </a:xfrm>
          <a:prstGeom prst="rect">
            <a:avLst/>
          </a:prstGeom>
          <a:solidFill>
            <a:srgbClr val="FF9F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61999" y="5804521"/>
            <a:ext cx="5985119" cy="400110"/>
          </a:xfrm>
          <a:prstGeom prst="rect">
            <a:avLst/>
          </a:prstGeom>
          <a:noFill/>
          <a:effectLst>
            <a:glow rad="127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会費　　　　無料　</a:t>
            </a:r>
            <a:r>
              <a:rPr lang="en-US" altLang="ja-JP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※</a:t>
            </a:r>
            <a:r>
              <a:rPr lang="ja-JP" altLang="en-US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お花レッスン日のみ材料費５００円</a:t>
            </a:r>
            <a:r>
              <a:rPr lang="ja-JP" altLang="en-US" sz="20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　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761999" y="6392744"/>
            <a:ext cx="6510046" cy="516310"/>
          </a:xfrm>
          <a:prstGeom prst="rect">
            <a:avLst/>
          </a:prstGeom>
          <a:solidFill>
            <a:srgbClr val="FF9F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91903" y="6474771"/>
            <a:ext cx="5604394" cy="369332"/>
          </a:xfrm>
          <a:prstGeom prst="rect">
            <a:avLst/>
          </a:prstGeom>
          <a:noFill/>
          <a:effectLst>
            <a:glow rad="127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お花レッスン日</a:t>
            </a:r>
            <a:r>
              <a:rPr lang="en-US" altLang="ja-JP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 </a:t>
            </a:r>
            <a:r>
              <a:rPr lang="ja-JP" altLang="en-US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　</a:t>
            </a:r>
            <a:r>
              <a:rPr lang="en-US" altLang="ja-JP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 </a:t>
            </a:r>
            <a:r>
              <a:rPr lang="ja-JP" altLang="en-US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花バサミ、花の持ち帰り用袋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4F2891D-CE6D-B449-971F-881E14C010A2}"/>
              </a:ext>
            </a:extLst>
          </p:cNvPr>
          <p:cNvSpPr txBox="1"/>
          <p:nvPr/>
        </p:nvSpPr>
        <p:spPr>
          <a:xfrm>
            <a:off x="372141" y="9827724"/>
            <a:ext cx="7198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00206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〒山形県米沢市花沢町</a:t>
            </a:r>
            <a:r>
              <a:rPr lang="en-US" altLang="ja-JP" sz="2400" b="1" dirty="0">
                <a:solidFill>
                  <a:srgbClr val="00206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2834-1</a:t>
            </a:r>
          </a:p>
          <a:p>
            <a:r>
              <a:rPr kumimoji="1" lang="ja-JP" altLang="en-US" sz="2400" b="1" dirty="0">
                <a:solidFill>
                  <a:srgbClr val="00206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☎ </a:t>
            </a:r>
            <a:r>
              <a:rPr kumimoji="1" lang="en-US" altLang="ja-JP" sz="2400" b="1" dirty="0">
                <a:solidFill>
                  <a:srgbClr val="00206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0238-23-7539</a:t>
            </a:r>
            <a:r>
              <a:rPr kumimoji="1" lang="ja-JP" altLang="en-US" sz="2400" b="1" dirty="0">
                <a:solidFill>
                  <a:srgbClr val="00206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　</a:t>
            </a:r>
            <a:r>
              <a:rPr kumimoji="1" lang="en-US" altLang="ja-JP" sz="2400" b="1" dirty="0">
                <a:solidFill>
                  <a:srgbClr val="00206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URL</a:t>
            </a:r>
            <a:r>
              <a:rPr kumimoji="1" lang="ja-JP" altLang="en-US" sz="2400" b="1" dirty="0">
                <a:solidFill>
                  <a:srgbClr val="00206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　</a:t>
            </a:r>
            <a:r>
              <a:rPr lang="en-US" altLang="ja-JP" sz="2400" b="1" dirty="0">
                <a:solidFill>
                  <a:srgbClr val="00206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https://inouejidousha.com/</a:t>
            </a:r>
            <a:endParaRPr lang="ja-JP" altLang="en-US" sz="2400" b="1" dirty="0">
              <a:solidFill>
                <a:srgbClr val="002060"/>
              </a:solidFill>
              <a:effectLst>
                <a:glow rad="101600">
                  <a:schemeClr val="bg1"/>
                </a:glow>
              </a:effectLst>
              <a:latin typeface="+mj-ea"/>
              <a:ea typeface="+mj-ea"/>
            </a:endParaRPr>
          </a:p>
          <a:p>
            <a:endParaRPr kumimoji="1" lang="ja-JP" altLang="en-US" sz="2400" b="1" dirty="0">
              <a:solidFill>
                <a:srgbClr val="F74523"/>
              </a:solidFill>
              <a:effectLst>
                <a:glow rad="101600">
                  <a:schemeClr val="bg1"/>
                </a:glow>
              </a:effectLst>
              <a:latin typeface="+mj-ea"/>
              <a:ea typeface="+mj-ea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40CDDA9-1BFB-DD4E-A0A6-1310C719B571}"/>
              </a:ext>
            </a:extLst>
          </p:cNvPr>
          <p:cNvSpPr txBox="1"/>
          <p:nvPr/>
        </p:nvSpPr>
        <p:spPr>
          <a:xfrm>
            <a:off x="975461" y="5232814"/>
            <a:ext cx="6050532" cy="369332"/>
          </a:xfrm>
          <a:prstGeom prst="rect">
            <a:avLst/>
          </a:prstGeom>
          <a:noFill/>
          <a:effectLst>
            <a:glow rad="127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　</a:t>
            </a:r>
            <a:r>
              <a:rPr lang="ja-JP" altLang="en-US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場所　　　　　すこやかセンター３</a:t>
            </a:r>
            <a:r>
              <a:rPr lang="en-US" altLang="ja-JP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F</a:t>
            </a:r>
            <a:r>
              <a:rPr lang="ja-JP" altLang="en-US" sz="14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音楽室  </a:t>
            </a:r>
            <a:r>
              <a:rPr lang="en-US" altLang="ja-JP" sz="14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※1</a:t>
            </a:r>
            <a:r>
              <a:rPr lang="ja-JP" altLang="en-US" sz="14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月のみ１</a:t>
            </a:r>
            <a:r>
              <a:rPr lang="en-US" altLang="ja-JP" sz="14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F</a:t>
            </a:r>
            <a:r>
              <a:rPr lang="ja-JP" altLang="en-US" sz="14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MS PMincho" charset="-128"/>
                <a:ea typeface="MS PMincho" charset="-128"/>
                <a:cs typeface="MS PMincho" charset="-128"/>
              </a:rPr>
              <a:t>体力測定室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CB42E8A-158B-FC43-AE47-D6916FE51020}"/>
              </a:ext>
            </a:extLst>
          </p:cNvPr>
          <p:cNvSpPr txBox="1"/>
          <p:nvPr/>
        </p:nvSpPr>
        <p:spPr>
          <a:xfrm>
            <a:off x="1584096" y="8488355"/>
            <a:ext cx="219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+mj-ea"/>
                <a:ea typeface="+mj-ea"/>
              </a:rPr>
              <a:t>0238-23-7539</a:t>
            </a:r>
            <a:r>
              <a:rPr kumimoji="1" lang="ja-JP" altLang="en-US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+mj-ea"/>
                <a:ea typeface="+mj-ea"/>
              </a:rPr>
              <a:t>　井上</a:t>
            </a:r>
            <a:r>
              <a:rPr kumimoji="1" lang="ja-JP" altLang="en-US" sz="1800" b="1" dirty="0">
                <a:effectLst>
                  <a:glow>
                    <a:schemeClr val="bg1"/>
                  </a:glow>
                </a:effectLst>
                <a:latin typeface="+mj-ea"/>
                <a:ea typeface="+mj-ea"/>
              </a:rPr>
              <a:t>　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E00ABF8-237F-EB42-8EF7-BA070D5DE2A9}"/>
              </a:ext>
            </a:extLst>
          </p:cNvPr>
          <p:cNvSpPr txBox="1"/>
          <p:nvPr/>
        </p:nvSpPr>
        <p:spPr>
          <a:xfrm>
            <a:off x="4805416" y="8522677"/>
            <a:ext cx="2648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>
                <a:solidFill>
                  <a:srgbClr val="C00000"/>
                </a:solidFill>
                <a:effectLst>
                  <a:glow>
                    <a:schemeClr val="bg1"/>
                  </a:glow>
                </a:effectLst>
                <a:latin typeface="+mj-ea"/>
                <a:ea typeface="+mj-ea"/>
              </a:rPr>
              <a:t>ii7ii7@inouejidousha.com</a:t>
            </a:r>
            <a:endParaRPr kumimoji="1" lang="ja-JP" altLang="en-US" sz="1800" b="1" dirty="0">
              <a:solidFill>
                <a:srgbClr val="C00000"/>
              </a:solidFill>
              <a:effectLst>
                <a:glow>
                  <a:schemeClr val="bg1"/>
                </a:glo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0688461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3217</TotalTime>
  <Words>120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ＭＳ Ｐゴシック</vt:lpstr>
      <vt:lpstr>MS PMincho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user</cp:lastModifiedBy>
  <cp:revision>277</cp:revision>
  <cp:lastPrinted>2019-10-03T01:28:33Z</cp:lastPrinted>
  <dcterms:created xsi:type="dcterms:W3CDTF">2013-08-08T01:25:55Z</dcterms:created>
  <dcterms:modified xsi:type="dcterms:W3CDTF">2019-10-03T01:48:54Z</dcterms:modified>
</cp:coreProperties>
</file>